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0"/>
  </p:notesMasterIdLst>
  <p:sldIdLst>
    <p:sldId id="256" r:id="rId5"/>
    <p:sldId id="1537" r:id="rId6"/>
    <p:sldId id="1548" r:id="rId7"/>
    <p:sldId id="258" r:id="rId8"/>
    <p:sldId id="1539" r:id="rId9"/>
    <p:sldId id="1540" r:id="rId10"/>
    <p:sldId id="1541" r:id="rId11"/>
    <p:sldId id="1543" r:id="rId12"/>
    <p:sldId id="1544" r:id="rId13"/>
    <p:sldId id="1545" r:id="rId14"/>
    <p:sldId id="1546" r:id="rId15"/>
    <p:sldId id="1547" r:id="rId16"/>
    <p:sldId id="1554" r:id="rId17"/>
    <p:sldId id="1555" r:id="rId18"/>
    <p:sldId id="36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51390E-16F0-D2CB-C69E-4409C8C3752C}" name="BOCKARIE, TAHIR (PGR)" initials="BT(" userId="S::u1764187@live.warwick.ac.uk::0fb6ec4a-23ba-4d0f-b813-68f6b53241fa" providerId="AD"/>
  <p188:author id="{E675D6F4-4185-7D0D-2B6A-A5F4D15D8E49}" name="Chen Nee Wu" initials="CNW" userId="S-1-5-21-1670209030-2319971528-577484871-10890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Nee Wu" initials="CNW" lastIdx="1" clrIdx="0">
    <p:extLst>
      <p:ext uri="{19B8F6BF-5375-455C-9EA6-DF929625EA0E}">
        <p15:presenceInfo xmlns:p15="http://schemas.microsoft.com/office/powerpoint/2012/main" userId="S-1-5-21-1670209030-2319971528-577484871-108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8D28BE-19EE-44F2-8F3E-232BB0BFE3D9}">
  <a:tblStyle styleId="{148D28BE-19EE-44F2-8F3E-232BB0BFE3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85"/>
    <p:restoredTop sz="91429" autoAdjust="0"/>
  </p:normalViewPr>
  <p:slideViewPr>
    <p:cSldViewPr snapToGrid="0">
      <p:cViewPr>
        <p:scale>
          <a:sx n="70" d="100"/>
          <a:sy n="70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34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68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924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53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07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98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23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76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75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23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50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ublic.tableau.com/app/profile/tai2271/viz/CauseofdeathbyNon-communicablediseasesNCDsbetween2018-2020inpersonsaged15to69yearsinSierraLeone__16586093789870/Dashboard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.bockarie.fs@odi.org" TargetMode="External"/><Relationship Id="rId2" Type="http://schemas.openxmlformats.org/officeDocument/2006/relationships/hyperlink" Target="mailto:tbockarie@hotmail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230351" y="1041400"/>
            <a:ext cx="9731298" cy="2387600"/>
          </a:xfrm>
          <a:prstGeom prst="rect">
            <a:avLst/>
          </a:prstGeom>
          <a:noFill/>
          <a:ln w="44450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5400" dirty="0">
                <a:latin typeface="Times New Roman"/>
                <a:ea typeface="Times New Roman"/>
                <a:cs typeface="Times New Roman"/>
                <a:sym typeface="Times New Roman"/>
              </a:rPr>
              <a:t>Healthy Longevity dashboard for </a:t>
            </a:r>
            <a:br>
              <a:rPr lang="en-US" sz="5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400" dirty="0">
                <a:latin typeface="Times New Roman"/>
                <a:ea typeface="Times New Roman"/>
                <a:cs typeface="Times New Roman"/>
                <a:sym typeface="Times New Roman"/>
              </a:rPr>
              <a:t>Sierra Leone</a:t>
            </a:r>
            <a:br>
              <a:rPr lang="en-US" sz="5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620751" y="3945093"/>
            <a:ext cx="10950498" cy="23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Tahir Bockarie, PhD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Prof. Beverley Essue, PhD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Prof. Prabhat Jha, PhD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November 2022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94695"/>
            <a:ext cx="10515600" cy="1091168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immunization 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B9C702-6E84-614F-D400-E1F7BE688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88026"/>
              </p:ext>
            </p:extLst>
          </p:nvPr>
        </p:nvGraphicFramePr>
        <p:xfrm>
          <a:off x="838199" y="1857020"/>
          <a:ext cx="10515599" cy="399719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22983">
                  <a:extLst>
                    <a:ext uri="{9D8B030D-6E8A-4147-A177-3AD203B41FA5}">
                      <a16:colId xmlns:a16="http://schemas.microsoft.com/office/drawing/2014/main" val="2044363874"/>
                    </a:ext>
                  </a:extLst>
                </a:gridCol>
                <a:gridCol w="1722983">
                  <a:extLst>
                    <a:ext uri="{9D8B030D-6E8A-4147-A177-3AD203B41FA5}">
                      <a16:colId xmlns:a16="http://schemas.microsoft.com/office/drawing/2014/main" val="1182185266"/>
                    </a:ext>
                  </a:extLst>
                </a:gridCol>
                <a:gridCol w="1761223">
                  <a:extLst>
                    <a:ext uri="{9D8B030D-6E8A-4147-A177-3AD203B41FA5}">
                      <a16:colId xmlns:a16="http://schemas.microsoft.com/office/drawing/2014/main" val="1898428652"/>
                    </a:ext>
                  </a:extLst>
                </a:gridCol>
                <a:gridCol w="1769470">
                  <a:extLst>
                    <a:ext uri="{9D8B030D-6E8A-4147-A177-3AD203B41FA5}">
                      <a16:colId xmlns:a16="http://schemas.microsoft.com/office/drawing/2014/main" val="324745058"/>
                    </a:ext>
                  </a:extLst>
                </a:gridCol>
                <a:gridCol w="1769470">
                  <a:extLst>
                    <a:ext uri="{9D8B030D-6E8A-4147-A177-3AD203B41FA5}">
                      <a16:colId xmlns:a16="http://schemas.microsoft.com/office/drawing/2014/main" val="256094625"/>
                    </a:ext>
                  </a:extLst>
                </a:gridCol>
                <a:gridCol w="1769470">
                  <a:extLst>
                    <a:ext uri="{9D8B030D-6E8A-4147-A177-3AD203B41FA5}">
                      <a16:colId xmlns:a16="http://schemas.microsoft.com/office/drawing/2014/main" val="3201650963"/>
                    </a:ext>
                  </a:extLst>
                </a:gridCol>
              </a:tblGrid>
              <a:tr h="5543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Tetanus vaccination for pregnant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Two</a:t>
                      </a:r>
                      <a:r>
                        <a:rPr lang="en-US" sz="1600" baseline="0" dirty="0"/>
                        <a:t> doses of COVID-19 vaccinations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Pneumococcal conjugate vaccine for adults</a:t>
                      </a:r>
                      <a:r>
                        <a:rPr lang="en-US" sz="1600" baseline="0" dirty="0"/>
                        <a:t> aged 65+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Flu vaccination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Herpes zoster (shingles)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97975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r>
                        <a:rPr lang="en-GB" dirty="0"/>
                        <a:t>Sierra Leone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08282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r>
                        <a:rPr lang="en-GB" dirty="0"/>
                        <a:t>Worst-case scenario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68312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r>
                        <a:rPr lang="en-GB" dirty="0"/>
                        <a:t>Best-case scenario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374473"/>
                  </a:ext>
                </a:extLst>
              </a:tr>
              <a:tr h="1267374">
                <a:tc>
                  <a:txBody>
                    <a:bodyPr/>
                    <a:lstStyle/>
                    <a:p>
                      <a:r>
                        <a:rPr lang="en-GB" dirty="0"/>
                        <a:t>Score (based on z-score approach)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4424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39A3B58-B138-0088-86BD-4239B9E80973}"/>
              </a:ext>
            </a:extLst>
          </p:cNvPr>
          <p:cNvSpPr/>
          <p:nvPr/>
        </p:nvSpPr>
        <p:spPr>
          <a:xfrm>
            <a:off x="6413742" y="4653280"/>
            <a:ext cx="4940057" cy="11785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506" b="41065"/>
          <a:stretch/>
        </p:blipFill>
        <p:spPr>
          <a:xfrm>
            <a:off x="2460053" y="4772297"/>
            <a:ext cx="1828800" cy="940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459" b="41542"/>
          <a:stretch/>
        </p:blipFill>
        <p:spPr>
          <a:xfrm>
            <a:off x="4436898" y="4798423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5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73760" y="277921"/>
            <a:ext cx="10515600" cy="907942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B9C702-6E84-614F-D400-E1F7BE688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1220"/>
              </p:ext>
            </p:extLst>
          </p:nvPr>
        </p:nvGraphicFramePr>
        <p:xfrm>
          <a:off x="838200" y="1907698"/>
          <a:ext cx="10586720" cy="4152722"/>
        </p:xfrm>
        <a:graphic>
          <a:graphicData uri="http://schemas.openxmlformats.org/drawingml/2006/table">
            <a:tbl>
              <a:tblPr firstRow="1" bandRow="1">
                <a:tableStyleId>{148D28BE-19EE-44F2-8F3E-232BB0BFE3D9}</a:tableStyleId>
              </a:tblPr>
              <a:tblGrid>
                <a:gridCol w="2332145">
                  <a:extLst>
                    <a:ext uri="{9D8B030D-6E8A-4147-A177-3AD203B41FA5}">
                      <a16:colId xmlns:a16="http://schemas.microsoft.com/office/drawing/2014/main" val="2044363874"/>
                    </a:ext>
                  </a:extLst>
                </a:gridCol>
                <a:gridCol w="5267789">
                  <a:extLst>
                    <a:ext uri="{9D8B030D-6E8A-4147-A177-3AD203B41FA5}">
                      <a16:colId xmlns:a16="http://schemas.microsoft.com/office/drawing/2014/main" val="1182185266"/>
                    </a:ext>
                  </a:extLst>
                </a:gridCol>
                <a:gridCol w="1375764">
                  <a:extLst>
                    <a:ext uri="{9D8B030D-6E8A-4147-A177-3AD203B41FA5}">
                      <a16:colId xmlns:a16="http://schemas.microsoft.com/office/drawing/2014/main" val="1898428652"/>
                    </a:ext>
                  </a:extLst>
                </a:gridCol>
                <a:gridCol w="1611022">
                  <a:extLst>
                    <a:ext uri="{9D8B030D-6E8A-4147-A177-3AD203B41FA5}">
                      <a16:colId xmlns:a16="http://schemas.microsoft.com/office/drawing/2014/main" val="324745058"/>
                    </a:ext>
                  </a:extLst>
                </a:gridCol>
              </a:tblGrid>
              <a:tr h="5832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Indicators (%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Score Male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Score Female (%)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97975"/>
                  </a:ext>
                </a:extLst>
              </a:tr>
              <a:tr h="583203">
                <a:tc rowSpan="2">
                  <a:txBody>
                    <a:bodyPr/>
                    <a:lstStyle/>
                    <a:p>
                      <a:r>
                        <a:rPr lang="en-GB" dirty="0"/>
                        <a:t>Tobacco 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</a:t>
                      </a:r>
                      <a:r>
                        <a:rPr lang="en-US" sz="2000" baseline="0" dirty="0"/>
                        <a:t> not use</a:t>
                      </a:r>
                      <a:r>
                        <a:rPr lang="en-US" sz="2000" dirty="0"/>
                        <a:t> tobacco use, </a:t>
                      </a:r>
                      <a:r>
                        <a:rPr lang="en-US" sz="2000" baseline="0" dirty="0"/>
                        <a:t>age 15+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08282"/>
                  </a:ext>
                </a:extLst>
              </a:tr>
              <a:tr h="58320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 not smoke cigarettes, </a:t>
                      </a:r>
                      <a:r>
                        <a:rPr lang="en-US" sz="2000" baseline="0" dirty="0"/>
                        <a:t>aged 15+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68312"/>
                  </a:ext>
                </a:extLst>
              </a:tr>
              <a:tr h="865460">
                <a:tc>
                  <a:txBody>
                    <a:bodyPr/>
                    <a:lstStyle/>
                    <a:p>
                      <a:r>
                        <a:rPr lang="en-GB" dirty="0"/>
                        <a:t>Alcohol use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Do not practice harmful use of alcohol, age 15+ who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4473"/>
                  </a:ext>
                </a:extLst>
              </a:tr>
              <a:tr h="489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Not overweight</a:t>
                      </a:r>
                      <a:r>
                        <a:rPr lang="en-US" sz="2000" baseline="0" dirty="0"/>
                        <a:t> or obese, </a:t>
                      </a:r>
                      <a:r>
                        <a:rPr lang="en-US" sz="2000" dirty="0"/>
                        <a:t>age 20+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62498"/>
                  </a:ext>
                </a:extLst>
              </a:tr>
              <a:tr h="559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 not have type</a:t>
                      </a:r>
                      <a:r>
                        <a:rPr lang="en-US" sz="2000" baseline="0" dirty="0"/>
                        <a:t> 2 diabetes, </a:t>
                      </a:r>
                      <a:r>
                        <a:rPr lang="en-US" sz="2000" dirty="0"/>
                        <a:t>age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15+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90635"/>
                  </a:ext>
                </a:extLst>
              </a:tr>
              <a:tr h="489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Do not have hypertension, </a:t>
                      </a:r>
                      <a:r>
                        <a:rPr lang="en-US" sz="2000" dirty="0"/>
                        <a:t>age 15+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488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04E3A1-A971-8DB2-2B98-6153531DC97C}"/>
              </a:ext>
            </a:extLst>
          </p:cNvPr>
          <p:cNvSpPr txBox="1"/>
          <p:nvPr/>
        </p:nvSpPr>
        <p:spPr>
          <a:xfrm>
            <a:off x="838200" y="1385918"/>
            <a:ext cx="5328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(Tobacco use, harmful use of alcohol, obesity)</a:t>
            </a:r>
          </a:p>
        </p:txBody>
      </p:sp>
    </p:spTree>
    <p:extLst>
      <p:ext uri="{BB962C8B-B14F-4D97-AF65-F5344CB8AC3E}">
        <p14:creationId xmlns:p14="http://schemas.microsoft.com/office/powerpoint/2010/main" val="247838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73760" y="277921"/>
            <a:ext cx="10515600" cy="907942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NCD Care Management 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B9C702-6E84-614F-D400-E1F7BE688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05110"/>
              </p:ext>
            </p:extLst>
          </p:nvPr>
        </p:nvGraphicFramePr>
        <p:xfrm>
          <a:off x="184732" y="1907698"/>
          <a:ext cx="11778669" cy="41148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52020">
                  <a:extLst>
                    <a:ext uri="{9D8B030D-6E8A-4147-A177-3AD203B41FA5}">
                      <a16:colId xmlns:a16="http://schemas.microsoft.com/office/drawing/2014/main" val="2044363874"/>
                    </a:ext>
                  </a:extLst>
                </a:gridCol>
                <a:gridCol w="1525648">
                  <a:extLst>
                    <a:ext uri="{9D8B030D-6E8A-4147-A177-3AD203B41FA5}">
                      <a16:colId xmlns:a16="http://schemas.microsoft.com/office/drawing/2014/main" val="11821852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89842865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24745058"/>
                    </a:ext>
                  </a:extLst>
                </a:gridCol>
                <a:gridCol w="2794001">
                  <a:extLst>
                    <a:ext uri="{9D8B030D-6E8A-4147-A177-3AD203B41FA5}">
                      <a16:colId xmlns:a16="http://schemas.microsoft.com/office/drawing/2014/main" val="144584275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% of population aged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 30-79 with hypertension</a:t>
                      </a:r>
                      <a:r>
                        <a:rPr lang="en-US" sz="1400" baseline="0" dirty="0"/>
                        <a:t> that are currently taking antihypertensive medication</a:t>
                      </a:r>
                      <a:endParaRPr lang="en-US" sz="1400" dirty="0"/>
                    </a:p>
                    <a:p>
                      <a:endParaRPr lang="en-GB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population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population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aseline="0" dirty="0"/>
                        <a:t>Score (based on z-score approach)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97975"/>
                  </a:ext>
                </a:extLst>
              </a:tr>
              <a:tr h="58320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Sierra Leone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Worst case scenario (Rwanda)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Best cause scenario (Dem. People’s Republic of Korea (m), Afghanistan (f))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68312"/>
                  </a:ext>
                </a:extLst>
              </a:tr>
              <a:tr h="865460">
                <a:tc>
                  <a:txBody>
                    <a:bodyPr/>
                    <a:lstStyle/>
                    <a:p>
                      <a:r>
                        <a:rPr lang="en-GB" dirty="0"/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374473"/>
                  </a:ext>
                </a:extLst>
              </a:tr>
              <a:tr h="489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8624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04E3A1-A971-8DB2-2B98-6153531DC97C}"/>
              </a:ext>
            </a:extLst>
          </p:cNvPr>
          <p:cNvSpPr txBox="1"/>
          <p:nvPr/>
        </p:nvSpPr>
        <p:spPr>
          <a:xfrm>
            <a:off x="838200" y="1385918"/>
            <a:ext cx="5328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Access to antihypertensive medication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884" b="39773"/>
          <a:stretch/>
        </p:blipFill>
        <p:spPr>
          <a:xfrm>
            <a:off x="9443031" y="3355389"/>
            <a:ext cx="2286000" cy="1219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672" b="40661"/>
          <a:stretch/>
        </p:blipFill>
        <p:spPr>
          <a:xfrm>
            <a:off x="9463351" y="4673812"/>
            <a:ext cx="22656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5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838200" y="1345721"/>
            <a:ext cx="10515600" cy="5244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Out of 10 indictors, 5 scored ‘good/very good’ and another 5 ‘scored poor/ fair’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data on  other lifestyle risk factors (i.e., salt intake)  and Universal Health Insurance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data and reliability on modelled data rather than actual country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investments on data systems for monitoring and surveillance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Unknowingly, Sierra Leone is making progress towards healthy longevity for all.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 A longevity society however requires an increased focus on diverse needs and circumstances and policies designed around healthy ageing for all. 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Improvements to other healthy longevity indicators is required to achieving substantial changes in life course and social norms for Sierra Leone to achieve its Sustainable Development Goals by 2030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5">
            <a:extLst>
              <a:ext uri="{FF2B5EF4-FFF2-40B4-BE49-F238E27FC236}">
                <a16:creationId xmlns:a16="http://schemas.microsoft.com/office/drawing/2014/main" id="{48D62A55-7C8B-525C-9C1C-9C6C869B9BE2}"/>
              </a:ext>
            </a:extLst>
          </p:cNvPr>
          <p:cNvSpPr txBox="1">
            <a:spLocks/>
          </p:cNvSpPr>
          <p:nvPr/>
        </p:nvSpPr>
        <p:spPr>
          <a:xfrm>
            <a:off x="990600" y="165931"/>
            <a:ext cx="10515600" cy="1099861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  <a:buFont typeface="Times New Roman"/>
              <a:buNone/>
            </a:pPr>
            <a:r>
              <a:rPr lang="en-US" sz="4800">
                <a:latin typeface="Times New Roman"/>
                <a:cs typeface="Times New Roman"/>
                <a:sym typeface="Times New Roman"/>
              </a:rPr>
              <a:t>Conclusion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6661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1D5D4-529D-DF34-64C0-9F4DB4B2F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2024" y="1870230"/>
            <a:ext cx="4447478" cy="4351338"/>
          </a:xfrm>
        </p:spPr>
        <p:txBody>
          <a:bodyPr/>
          <a:lstStyle/>
          <a:p>
            <a:pPr marL="114300" indent="0">
              <a:buNone/>
            </a:pPr>
            <a:r>
              <a:rPr lang="en-GB" dirty="0">
                <a:hlinkClick r:id="rId2"/>
              </a:rPr>
              <a:t>https://public.tableau.com/app/profile/tai2271/viz/CauseofdeathbyNon-communicablediseasesNCDsbetween2018-2020inpersonsaged15to69yearsinSierraLeone__16586093789870/Dashboard1</a:t>
            </a:r>
            <a:r>
              <a:rPr lang="en-GB" dirty="0"/>
              <a:t> 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4" name="slide2" descr="Sierra Leone : Death Analysis">
            <a:extLst>
              <a:ext uri="{FF2B5EF4-FFF2-40B4-BE49-F238E27FC236}">
                <a16:creationId xmlns:a16="http://schemas.microsoft.com/office/drawing/2014/main" id="{CD51712F-7CC5-BCA7-CE3E-F9A36BC30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/>
          <a:stretch/>
        </p:blipFill>
        <p:spPr>
          <a:xfrm>
            <a:off x="406419" y="1591718"/>
            <a:ext cx="6924081" cy="5266282"/>
          </a:xfrm>
          <a:prstGeom prst="rect">
            <a:avLst/>
          </a:prstGeom>
        </p:spPr>
      </p:pic>
      <p:sp>
        <p:nvSpPr>
          <p:cNvPr id="5" name="Google Shape;103;p15">
            <a:extLst>
              <a:ext uri="{FF2B5EF4-FFF2-40B4-BE49-F238E27FC236}">
                <a16:creationId xmlns:a16="http://schemas.microsoft.com/office/drawing/2014/main" id="{980CC3D5-A8E6-1BB3-E3CA-B0599D208EB5}"/>
              </a:ext>
            </a:extLst>
          </p:cNvPr>
          <p:cNvSpPr txBox="1">
            <a:spLocks/>
          </p:cNvSpPr>
          <p:nvPr/>
        </p:nvSpPr>
        <p:spPr>
          <a:xfrm>
            <a:off x="406419" y="86501"/>
            <a:ext cx="11379162" cy="1505217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  <a:buFont typeface="Times New Roman"/>
              <a:buNone/>
            </a:pPr>
            <a:r>
              <a:rPr lang="en-US" sz="4000" dirty="0">
                <a:latin typeface="Times New Roman"/>
                <a:cs typeface="Times New Roman"/>
                <a:sym typeface="Times New Roman"/>
              </a:rPr>
              <a:t>COMSA Data: Tableau dashboard on cause of deaths by Non-communicable diseases in Sierra Lone 2018-2020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8278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1733-57A3-489F-B4B2-40BEF0C2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65387"/>
            <a:ext cx="10873939" cy="1735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Tahir Bockarie, PhD (Warwick) 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tbockarie@hotmail.co.uk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I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t.bockarie.fs@odi.org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Twitter: Tai_Bock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Tel: +44 754 0250 917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Current role:  ODI Fellow 22-24 (Sierra Leone, Ministry of Health and Sanitation)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Ex: NHS England (MedTech and Digital Technology) I Tony Blair Global Institute for Change (Strategy) I Queen Elizabeth Advanced Scholar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1CFA5-64D0-7C15-3B58-73E903FE3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670" y="1611843"/>
            <a:ext cx="3655468" cy="30462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Google Shape;103;p15">
            <a:extLst>
              <a:ext uri="{FF2B5EF4-FFF2-40B4-BE49-F238E27FC236}">
                <a16:creationId xmlns:a16="http://schemas.microsoft.com/office/drawing/2014/main" id="{FE66BEE4-33DA-C794-E976-000E2F49421C}"/>
              </a:ext>
            </a:extLst>
          </p:cNvPr>
          <p:cNvSpPr txBox="1">
            <a:spLocks/>
          </p:cNvSpPr>
          <p:nvPr/>
        </p:nvSpPr>
        <p:spPr>
          <a:xfrm>
            <a:off x="838200" y="136654"/>
            <a:ext cx="10515600" cy="1099861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  <a:buFont typeface="Times New Roman"/>
              <a:buNone/>
            </a:pPr>
            <a:r>
              <a:rPr lang="en-US" sz="4800" dirty="0">
                <a:latin typeface="Times New Roman"/>
                <a:cs typeface="Times New Roman"/>
                <a:sym typeface="Times New Roman"/>
              </a:rPr>
              <a:t>Thanks for listening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0515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53252"/>
            <a:ext cx="10515600" cy="1325563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4800" dirty="0">
                <a:latin typeface="Times New Roman"/>
                <a:cs typeface="Times New Roman"/>
                <a:sym typeface="Times New Roman"/>
              </a:rPr>
              <a:t>Concept: Healthy Longevity </a:t>
            </a:r>
            <a:endParaRPr sz="60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838200" y="1555195"/>
            <a:ext cx="10515600" cy="49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What is Healthy Longevity ? </a:t>
            </a:r>
          </a:p>
          <a:p>
            <a:pPr marL="457200" lvl="1" indent="0">
              <a:spcBef>
                <a:spcPts val="0"/>
              </a:spcBef>
              <a:buSzPts val="2800"/>
              <a:buNone/>
            </a:pP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Defined as the capability to survive past the average age of death. </a:t>
            </a:r>
          </a:p>
          <a:p>
            <a:pPr marL="457200" lvl="1" indent="0" algn="r">
              <a:spcBef>
                <a:spcPts val="0"/>
              </a:spcBef>
              <a:buSzPts val="2800"/>
              <a:buNone/>
            </a:pP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(De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Benedicits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Franceschi</a:t>
            </a: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, 2006)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What determines health and longevity?</a:t>
            </a:r>
          </a:p>
          <a:p>
            <a:pPr marL="457200" lvl="1" indent="0">
              <a:spcBef>
                <a:spcPts val="0"/>
              </a:spcBef>
              <a:buSzPts val="2800"/>
              <a:buNone/>
            </a:pP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These factor influence life expectancy: gender, genetics, access to health care, hygiene, diet and nutrition, exercise, lifestyle and crime rates.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What increases longevity? </a:t>
            </a:r>
          </a:p>
          <a:p>
            <a:pPr marL="457200" lvl="1" indent="0">
              <a:spcBef>
                <a:spcPts val="0"/>
              </a:spcBef>
              <a:buSzPts val="2800"/>
              <a:buNone/>
            </a:pP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Maintaining five healthy habits- eating a healthy diet, exercise regularly, keeping a healthy body weight, not drinking too much alcohol, and not smoking </a:t>
            </a:r>
          </a:p>
          <a:p>
            <a:pPr marL="457200" lvl="1" indent="0" algn="r">
              <a:spcBef>
                <a:spcPts val="0"/>
              </a:spcBef>
              <a:buSzPts val="2800"/>
              <a:buNone/>
            </a:pPr>
            <a:r>
              <a:rPr lang="en-US" sz="2800" i="1" dirty="0">
                <a:latin typeface="Times New Roman"/>
                <a:ea typeface="Times New Roman"/>
                <a:cs typeface="Times New Roman"/>
                <a:sym typeface="Times New Roman"/>
              </a:rPr>
              <a:t>(T.H Chan School Public Health ) </a:t>
            </a: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75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Background: Sierra Leone</a:t>
            </a:r>
            <a:endParaRPr sz="60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Sierra Leone’s life expectancy at birth was among the lowest in the world at 54 years in 2019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25% of all deaths are reported through a centralized vital statistics system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deaths occur outside health facilities (mostly at home) without medical attention or documentation of cause of death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Under-5 Child (122/1000 livebirths) and maternal mortality (1120/100,000 livebirths) rates in Sierra Leone expose the burden of premature deaths (death before age 70 years) in the country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8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4800" dirty="0">
                <a:latin typeface="Times New Roman"/>
                <a:cs typeface="Times New Roman"/>
                <a:sym typeface="Times New Roman"/>
              </a:rPr>
              <a:t>Healthy longevity dashboard</a:t>
            </a:r>
            <a:endParaRPr sz="60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 dashboard of health, social, and economic indicators that can be used to monitor and guide investments in NCDs and health longevity in a country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Broadly, these indicators can be categorized in 10 domains: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DEFF9C7-E024-A259-94BB-620E6F131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57022"/>
              </p:ext>
            </p:extLst>
          </p:nvPr>
        </p:nvGraphicFramePr>
        <p:xfrm>
          <a:off x="1322295" y="3917155"/>
          <a:ext cx="9085730" cy="25787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42865">
                  <a:extLst>
                    <a:ext uri="{9D8B030D-6E8A-4147-A177-3AD203B41FA5}">
                      <a16:colId xmlns:a16="http://schemas.microsoft.com/office/drawing/2014/main" val="1383477876"/>
                    </a:ext>
                  </a:extLst>
                </a:gridCol>
                <a:gridCol w="4542865">
                  <a:extLst>
                    <a:ext uri="{9D8B030D-6E8A-4147-A177-3AD203B41FA5}">
                      <a16:colId xmlns:a16="http://schemas.microsoft.com/office/drawing/2014/main" val="2683642439"/>
                    </a:ext>
                  </a:extLst>
                </a:gridCol>
              </a:tblGrid>
              <a:tr h="515144">
                <a:tc>
                  <a:txBody>
                    <a:bodyPr/>
                    <a:lstStyle/>
                    <a:p>
                      <a:r>
                        <a:rPr lang="en-GB" b="0" dirty="0"/>
                        <a:t>Life expectancy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Access to care for NCDs/NCD management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768905"/>
                  </a:ext>
                </a:extLst>
              </a:tr>
              <a:tr h="515144">
                <a:tc>
                  <a:txBody>
                    <a:bodyPr/>
                    <a:lstStyle/>
                    <a:p>
                      <a:r>
                        <a:rPr lang="en-GB" dirty="0"/>
                        <a:t>Mortality at different life stages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94331"/>
                  </a:ext>
                </a:extLst>
              </a:tr>
              <a:tr h="515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Child health (immunization and healthy growth)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Gender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86564"/>
                  </a:ext>
                </a:extLst>
              </a:tr>
              <a:tr h="515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Adult vaccinations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Labour 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087429"/>
                  </a:ext>
                </a:extLst>
              </a:tr>
              <a:tr h="515144">
                <a:tc>
                  <a:txBody>
                    <a:bodyPr/>
                    <a:lstStyle/>
                    <a:p>
                      <a:r>
                        <a:rPr lang="en-GB" dirty="0"/>
                        <a:t>NCD</a:t>
                      </a:r>
                      <a:r>
                        <a:rPr lang="en-GB" baseline="0" dirty="0"/>
                        <a:t> r</a:t>
                      </a:r>
                      <a:r>
                        <a:rPr lang="en-GB" dirty="0"/>
                        <a:t>isk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837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4800" dirty="0">
                <a:latin typeface="Times New Roman"/>
                <a:cs typeface="Times New Roman"/>
                <a:sym typeface="Times New Roman"/>
              </a:rPr>
              <a:t>Healthy longevity dashboard</a:t>
            </a:r>
            <a:endParaRPr sz="6000" dirty="0"/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4EBBEF9-183D-41B9-B671-9206D8B86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358" y="1419453"/>
                <a:ext cx="11741284" cy="4573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228600" lvl="1">
                  <a:spcBef>
                    <a:spcPts val="10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assess the performance of a country relative to other countries in the same World Bank income strata, a score out of 100 is assigned using two approaches: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Percentile rank approach- calculated using percentile rank as:</a:t>
                </a:r>
              </a:p>
              <a:p>
                <a:pPr marL="457200" lvl="2" indent="0">
                  <a:spcBef>
                    <a:spcPts val="1000"/>
                  </a:spcBef>
                  <a:buFont typeface="Arial"/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Percentile rank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+(0.5∗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100%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M = number of values below x</a:t>
                </a:r>
              </a:p>
              <a:p>
                <a:pPr marL="457200" lvl="2" indent="0">
                  <a:spcBef>
                    <a:spcPts val="1000"/>
                  </a:spcBef>
                  <a:buFont typeface="Arial"/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					      R = number of values equal to x</a:t>
                </a:r>
              </a:p>
              <a:p>
                <a:pPr marL="457200" lvl="2" indent="0">
                  <a:spcBef>
                    <a:spcPts val="1000"/>
                  </a:spcBef>
                  <a:buFont typeface="Arial"/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      Y = number of values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Z-score approach- calculated using z-score and z-table, assuming normal distribution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Sierra Leone, we included data from 23 low-income countries with &gt;7m population or about 0.1% of the world population in 2020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score, the country is assigned into quartiles,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-coded as:  </a:t>
                </a:r>
              </a:p>
              <a:p>
                <a:pPr marL="0" indent="0">
                  <a:buFont typeface="Arial"/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4EBBEF9-183D-41B9-B671-9206D8B86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8" y="1419453"/>
                <a:ext cx="11741284" cy="4573587"/>
              </a:xfrm>
              <a:prstGeom prst="rect">
                <a:avLst/>
              </a:prstGeom>
              <a:blipFill>
                <a:blip r:embed="rId3"/>
                <a:stretch>
                  <a:fillRect l="-324" b="-24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77E369-1D75-74D5-70AC-73BA2DA46D09}"/>
              </a:ext>
            </a:extLst>
          </p:cNvPr>
          <p:cNvGraphicFramePr>
            <a:graphicFrameLocks noGrp="1"/>
          </p:cNvGraphicFramePr>
          <p:nvPr/>
        </p:nvGraphicFramePr>
        <p:xfrm>
          <a:off x="1392230" y="6264275"/>
          <a:ext cx="9648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&lt;25%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25 - &lt;50%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50 - &lt;75%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&gt;-75%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66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94695"/>
            <a:ext cx="10515600" cy="820738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4800" dirty="0">
                <a:latin typeface="Times New Roman"/>
                <a:cs typeface="Times New Roman"/>
                <a:sym typeface="Times New Roman"/>
              </a:rPr>
              <a:t>Life Expectancy </a:t>
            </a:r>
            <a:endParaRPr sz="5400" dirty="0"/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6085745-DA96-85E3-BB3E-DEEDC9E5E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280740"/>
              </p:ext>
            </p:extLst>
          </p:nvPr>
        </p:nvGraphicFramePr>
        <p:xfrm>
          <a:off x="838200" y="1439863"/>
          <a:ext cx="10515600" cy="2362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159759">
                  <a:extLst>
                    <a:ext uri="{9D8B030D-6E8A-4147-A177-3AD203B41FA5}">
                      <a16:colId xmlns:a16="http://schemas.microsoft.com/office/drawing/2014/main" val="2896280943"/>
                    </a:ext>
                  </a:extLst>
                </a:gridCol>
                <a:gridCol w="2313992">
                  <a:extLst>
                    <a:ext uri="{9D8B030D-6E8A-4147-A177-3AD203B41FA5}">
                      <a16:colId xmlns:a16="http://schemas.microsoft.com/office/drawing/2014/main" val="605361468"/>
                    </a:ext>
                  </a:extLst>
                </a:gridCol>
                <a:gridCol w="2041849">
                  <a:extLst>
                    <a:ext uri="{9D8B030D-6E8A-4147-A177-3AD203B41FA5}">
                      <a16:colId xmlns:a16="http://schemas.microsoft.com/office/drawing/2014/main" val="6413722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6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Sierra Leone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Worst-case scenario,  Somalia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7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Best-case scenario,  Syrian Arab Republic (m), Dem. Republic of Korea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Score (based on z-score approach)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10698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B5B490BE-6FAD-1491-2C47-D4BC1196D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5386"/>
              </p:ext>
            </p:extLst>
          </p:nvPr>
        </p:nvGraphicFramePr>
        <p:xfrm>
          <a:off x="838200" y="4239674"/>
          <a:ext cx="10515600" cy="24282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159759">
                  <a:extLst>
                    <a:ext uri="{9D8B030D-6E8A-4147-A177-3AD203B41FA5}">
                      <a16:colId xmlns:a16="http://schemas.microsoft.com/office/drawing/2014/main" val="2896280943"/>
                    </a:ext>
                  </a:extLst>
                </a:gridCol>
                <a:gridCol w="2313992">
                  <a:extLst>
                    <a:ext uri="{9D8B030D-6E8A-4147-A177-3AD203B41FA5}">
                      <a16:colId xmlns:a16="http://schemas.microsoft.com/office/drawing/2014/main" val="605361468"/>
                    </a:ext>
                  </a:extLst>
                </a:gridCol>
                <a:gridCol w="2041849">
                  <a:extLst>
                    <a:ext uri="{9D8B030D-6E8A-4147-A177-3AD203B41FA5}">
                      <a16:colId xmlns:a16="http://schemas.microsoft.com/office/drawing/2014/main" val="641372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6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Sierra Leone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Worst-case scenario,  Somalia  (m), Afghanistan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7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Best-case scenario,  Syrian Arab Republic (m), Dem. Republic of Korea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Score (based on z-score approach)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106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342F71-89B6-E8F0-DBFC-C5C817F279F4}"/>
              </a:ext>
            </a:extLst>
          </p:cNvPr>
          <p:cNvSpPr txBox="1"/>
          <p:nvPr/>
        </p:nvSpPr>
        <p:spPr>
          <a:xfrm>
            <a:off x="838200" y="1107719"/>
            <a:ext cx="294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Life expectancy at birth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BA211-AEC5-B4C9-E50A-C7271BBAF0F6}"/>
              </a:ext>
            </a:extLst>
          </p:cNvPr>
          <p:cNvSpPr txBox="1"/>
          <p:nvPr/>
        </p:nvSpPr>
        <p:spPr>
          <a:xfrm>
            <a:off x="838200" y="3942772"/>
            <a:ext cx="294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Life expectancy at age 60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18" t="11556" r="1868" b="40819"/>
          <a:stretch/>
        </p:blipFill>
        <p:spPr>
          <a:xfrm>
            <a:off x="7088777" y="2882536"/>
            <a:ext cx="1733006" cy="888275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152" t="9902" r="2004" b="40801"/>
          <a:stretch/>
        </p:blipFill>
        <p:spPr>
          <a:xfrm>
            <a:off x="9353006" y="2882538"/>
            <a:ext cx="170688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447" t="10732" r="2023" b="41173"/>
          <a:stretch/>
        </p:blipFill>
        <p:spPr>
          <a:xfrm>
            <a:off x="7245531" y="5724001"/>
            <a:ext cx="1576252" cy="879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651" t="12174" b="41636"/>
          <a:stretch/>
        </p:blipFill>
        <p:spPr>
          <a:xfrm>
            <a:off x="9509760" y="5758835"/>
            <a:ext cx="1627004" cy="8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9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94695"/>
            <a:ext cx="10515600" cy="1091168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at different ages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B9C702-6E84-614F-D400-E1F7BE688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04219"/>
              </p:ext>
            </p:extLst>
          </p:nvPr>
        </p:nvGraphicFramePr>
        <p:xfrm>
          <a:off x="259080" y="2016841"/>
          <a:ext cx="11673840" cy="3978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34768">
                  <a:extLst>
                    <a:ext uri="{9D8B030D-6E8A-4147-A177-3AD203B41FA5}">
                      <a16:colId xmlns:a16="http://schemas.microsoft.com/office/drawing/2014/main" val="2044363874"/>
                    </a:ext>
                  </a:extLst>
                </a:gridCol>
                <a:gridCol w="2334768">
                  <a:extLst>
                    <a:ext uri="{9D8B030D-6E8A-4147-A177-3AD203B41FA5}">
                      <a16:colId xmlns:a16="http://schemas.microsoft.com/office/drawing/2014/main" val="1182185266"/>
                    </a:ext>
                  </a:extLst>
                </a:gridCol>
                <a:gridCol w="2386584">
                  <a:extLst>
                    <a:ext uri="{9D8B030D-6E8A-4147-A177-3AD203B41FA5}">
                      <a16:colId xmlns:a16="http://schemas.microsoft.com/office/drawing/2014/main" val="1898428652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324745058"/>
                    </a:ext>
                  </a:extLst>
                </a:gridCol>
                <a:gridCol w="2219960">
                  <a:extLst>
                    <a:ext uri="{9D8B030D-6E8A-4147-A177-3AD203B41FA5}">
                      <a16:colId xmlns:a16="http://schemas.microsoft.com/office/drawing/2014/main" val="153854009"/>
                    </a:ext>
                  </a:extLst>
                </a:gridCol>
              </a:tblGrid>
              <a:tr h="723558">
                <a:tc>
                  <a:txBody>
                    <a:bodyPr/>
                    <a:lstStyle/>
                    <a:p>
                      <a:r>
                        <a:rPr lang="en-GB" dirty="0"/>
                        <a:t>Mortality rate (per 100,000 population)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Under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5-14 years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15-29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10710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Both Sexes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Box Sexes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Female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97975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r>
                        <a:rPr lang="en-GB" dirty="0"/>
                        <a:t>Sierra Leone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08282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r>
                        <a:rPr lang="en-GB" dirty="0"/>
                        <a:t>Worst-case scenario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68312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r>
                        <a:rPr lang="en-GB" dirty="0"/>
                        <a:t>Best-case scenario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374473"/>
                  </a:ext>
                </a:extLst>
              </a:tr>
              <a:tr h="1183922">
                <a:tc>
                  <a:txBody>
                    <a:bodyPr/>
                    <a:lstStyle/>
                    <a:p>
                      <a:r>
                        <a:rPr lang="en-GB" dirty="0"/>
                        <a:t>Score (based on z-score approach)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4424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231" b="42463"/>
          <a:stretch/>
        </p:blipFill>
        <p:spPr>
          <a:xfrm>
            <a:off x="2839025" y="4923233"/>
            <a:ext cx="1876756" cy="931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511" t="10935" r="1848" b="40969"/>
          <a:stretch/>
        </p:blipFill>
        <p:spPr>
          <a:xfrm>
            <a:off x="5294811" y="4992902"/>
            <a:ext cx="1602378" cy="879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0248" b="40705"/>
          <a:stretch/>
        </p:blipFill>
        <p:spPr>
          <a:xfrm>
            <a:off x="7646243" y="4958066"/>
            <a:ext cx="1706880" cy="896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11078" b="39874"/>
          <a:stretch/>
        </p:blipFill>
        <p:spPr>
          <a:xfrm>
            <a:off x="9932006" y="4992902"/>
            <a:ext cx="1714500" cy="8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4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94695"/>
            <a:ext cx="10515600" cy="1091168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at different ages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B9C702-6E84-614F-D400-E1F7BE688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13391"/>
              </p:ext>
            </p:extLst>
          </p:nvPr>
        </p:nvGraphicFramePr>
        <p:xfrm>
          <a:off x="259080" y="2016841"/>
          <a:ext cx="11673840" cy="3978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34768">
                  <a:extLst>
                    <a:ext uri="{9D8B030D-6E8A-4147-A177-3AD203B41FA5}">
                      <a16:colId xmlns:a16="http://schemas.microsoft.com/office/drawing/2014/main" val="2044363874"/>
                    </a:ext>
                  </a:extLst>
                </a:gridCol>
                <a:gridCol w="2334768">
                  <a:extLst>
                    <a:ext uri="{9D8B030D-6E8A-4147-A177-3AD203B41FA5}">
                      <a16:colId xmlns:a16="http://schemas.microsoft.com/office/drawing/2014/main" val="1182185266"/>
                    </a:ext>
                  </a:extLst>
                </a:gridCol>
                <a:gridCol w="2386584">
                  <a:extLst>
                    <a:ext uri="{9D8B030D-6E8A-4147-A177-3AD203B41FA5}">
                      <a16:colId xmlns:a16="http://schemas.microsoft.com/office/drawing/2014/main" val="1898428652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324745058"/>
                    </a:ext>
                  </a:extLst>
                </a:gridCol>
                <a:gridCol w="2219960">
                  <a:extLst>
                    <a:ext uri="{9D8B030D-6E8A-4147-A177-3AD203B41FA5}">
                      <a16:colId xmlns:a16="http://schemas.microsoft.com/office/drawing/2014/main" val="153854009"/>
                    </a:ext>
                  </a:extLst>
                </a:gridCol>
              </a:tblGrid>
              <a:tr h="723558">
                <a:tc>
                  <a:txBody>
                    <a:bodyPr/>
                    <a:lstStyle/>
                    <a:p>
                      <a:r>
                        <a:rPr lang="en-GB" dirty="0"/>
                        <a:t>Mortality rate (per 100,000 population)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30-69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 years +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10710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Female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97975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r>
                        <a:rPr lang="en-GB" dirty="0"/>
                        <a:t>Sierra Leone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8,103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7,588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08282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r>
                        <a:rPr lang="en-GB" dirty="0"/>
                        <a:t>Worst-case scenario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1,471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1,868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10,861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68312"/>
                  </a:ext>
                </a:extLst>
              </a:tr>
              <a:tr h="517840">
                <a:tc>
                  <a:txBody>
                    <a:bodyPr/>
                    <a:lstStyle/>
                    <a:p>
                      <a:r>
                        <a:rPr lang="en-GB" dirty="0"/>
                        <a:t>Best-case scenario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7,496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5,979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374473"/>
                  </a:ext>
                </a:extLst>
              </a:tr>
              <a:tr h="1183922">
                <a:tc>
                  <a:txBody>
                    <a:bodyPr/>
                    <a:lstStyle/>
                    <a:p>
                      <a:r>
                        <a:rPr lang="en-GB" dirty="0"/>
                        <a:t>Score (based on z-score approach)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4424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455" b="39843"/>
          <a:stretch/>
        </p:blipFill>
        <p:spPr>
          <a:xfrm>
            <a:off x="2797074" y="4929051"/>
            <a:ext cx="1820672" cy="949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030" b="39636"/>
          <a:stretch/>
        </p:blipFill>
        <p:spPr>
          <a:xfrm>
            <a:off x="5181600" y="4902926"/>
            <a:ext cx="1828800" cy="975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8459" b="40113"/>
          <a:stretch/>
        </p:blipFill>
        <p:spPr>
          <a:xfrm>
            <a:off x="7529993" y="4929051"/>
            <a:ext cx="1820672" cy="940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7507" b="38684"/>
          <a:stretch/>
        </p:blipFill>
        <p:spPr>
          <a:xfrm>
            <a:off x="9870258" y="4929051"/>
            <a:ext cx="1828800" cy="9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8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94695"/>
            <a:ext cx="10515600" cy="1091168"/>
          </a:xfrm>
          <a:prstGeom prst="rect">
            <a:avLst/>
          </a:prstGeom>
          <a:noFill/>
          <a:ln w="9525" cap="flat" cmpd="sng">
            <a:solidFill>
              <a:srgbClr val="866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health (immunization) 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258300" y="118586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B9C702-6E84-614F-D400-E1F7BE688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16076"/>
              </p:ext>
            </p:extLst>
          </p:nvPr>
        </p:nvGraphicFramePr>
        <p:xfrm>
          <a:off x="838199" y="1857020"/>
          <a:ext cx="10515599" cy="348473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96974">
                  <a:extLst>
                    <a:ext uri="{9D8B030D-6E8A-4147-A177-3AD203B41FA5}">
                      <a16:colId xmlns:a16="http://schemas.microsoft.com/office/drawing/2014/main" val="2044363874"/>
                    </a:ext>
                  </a:extLst>
                </a:gridCol>
                <a:gridCol w="2596974">
                  <a:extLst>
                    <a:ext uri="{9D8B030D-6E8A-4147-A177-3AD203B41FA5}">
                      <a16:colId xmlns:a16="http://schemas.microsoft.com/office/drawing/2014/main" val="1182185266"/>
                    </a:ext>
                  </a:extLst>
                </a:gridCol>
                <a:gridCol w="2654610">
                  <a:extLst>
                    <a:ext uri="{9D8B030D-6E8A-4147-A177-3AD203B41FA5}">
                      <a16:colId xmlns:a16="http://schemas.microsoft.com/office/drawing/2014/main" val="1898428652"/>
                    </a:ext>
                  </a:extLst>
                </a:gridCol>
                <a:gridCol w="2667041">
                  <a:extLst>
                    <a:ext uri="{9D8B030D-6E8A-4147-A177-3AD203B41FA5}">
                      <a16:colId xmlns:a16="http://schemas.microsoft.com/office/drawing/2014/main" val="324745058"/>
                    </a:ext>
                  </a:extLst>
                </a:gridCol>
              </a:tblGrid>
              <a:tr h="5543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stunted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wasted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underweight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97975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r>
                        <a:rPr lang="en-GB" dirty="0"/>
                        <a:t>Sierra Leone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08282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r>
                        <a:rPr lang="en-GB" dirty="0"/>
                        <a:t>Worst-case scenario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68312"/>
                  </a:ext>
                </a:extLst>
              </a:tr>
              <a:tr h="554341">
                <a:tc>
                  <a:txBody>
                    <a:bodyPr/>
                    <a:lstStyle/>
                    <a:p>
                      <a:r>
                        <a:rPr lang="en-GB" dirty="0"/>
                        <a:t>Best-case scenario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374473"/>
                  </a:ext>
                </a:extLst>
              </a:tr>
              <a:tr h="1267374">
                <a:tc>
                  <a:txBody>
                    <a:bodyPr/>
                    <a:lstStyle/>
                    <a:p>
                      <a:r>
                        <a:rPr lang="en-GB" dirty="0"/>
                        <a:t>Score (based on z-score approach)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442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04E3A1-A971-8DB2-2B98-6153531DC97C}"/>
              </a:ext>
            </a:extLst>
          </p:cNvPr>
          <p:cNvSpPr txBox="1"/>
          <p:nvPr/>
        </p:nvSpPr>
        <p:spPr>
          <a:xfrm>
            <a:off x="767078" y="1439966"/>
            <a:ext cx="5328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growth (children under 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148" b="41804"/>
          <a:stretch/>
        </p:blipFill>
        <p:spPr>
          <a:xfrm>
            <a:off x="3431538" y="4136569"/>
            <a:ext cx="2286000" cy="1166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529" b="41042"/>
          <a:stretch/>
        </p:blipFill>
        <p:spPr>
          <a:xfrm>
            <a:off x="6138937" y="4136569"/>
            <a:ext cx="2286000" cy="1175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7529" b="40661"/>
          <a:stretch/>
        </p:blipFill>
        <p:spPr>
          <a:xfrm>
            <a:off x="8846336" y="4136569"/>
            <a:ext cx="2286000" cy="11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3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CA9740005FF488CED1C17E25172F1" ma:contentTypeVersion="12" ma:contentTypeDescription="Create a new document." ma:contentTypeScope="" ma:versionID="1a2deec56215ec955b841ad73a644690">
  <xsd:schema xmlns:xsd="http://www.w3.org/2001/XMLSchema" xmlns:xs="http://www.w3.org/2001/XMLSchema" xmlns:p="http://schemas.microsoft.com/office/2006/metadata/properties" xmlns:ns2="808a7559-16cc-4591-a3ca-17610dd61ec6" xmlns:ns3="e76258bf-1871-4443-9cef-9a03b0ca0463" targetNamespace="http://schemas.microsoft.com/office/2006/metadata/properties" ma:root="true" ma:fieldsID="c59aabdc950aac5ba379286240666cfc" ns2:_="" ns3:_="">
    <xsd:import namespace="808a7559-16cc-4591-a3ca-17610dd61ec6"/>
    <xsd:import namespace="e76258bf-1871-4443-9cef-9a03b0ca04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a7559-16cc-4591-a3ca-17610dd61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258bf-1871-4443-9cef-9a03b0ca04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8A7927-70FF-4CA5-B027-D7325F0601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9FBD39-B0F5-48BD-8F36-5D226CFD4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a7559-16cc-4591-a3ca-17610dd61ec6"/>
    <ds:schemaRef ds:uri="e76258bf-1871-4443-9cef-9a03b0ca0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67E298-5C12-42AD-9FA1-85F936F9297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1143</Words>
  <Application>Microsoft Macintosh PowerPoint</Application>
  <PresentationFormat>Widescreen</PresentationFormat>
  <Paragraphs>245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Office Theme</vt:lpstr>
      <vt:lpstr>Healthy Longevity dashboard for  Sierra Leone </vt:lpstr>
      <vt:lpstr>Concept: Healthy Longevity </vt:lpstr>
      <vt:lpstr>Background: Sierra Leone</vt:lpstr>
      <vt:lpstr>Healthy longevity dashboard</vt:lpstr>
      <vt:lpstr>Healthy longevity dashboard</vt:lpstr>
      <vt:lpstr>Life Expectancy </vt:lpstr>
      <vt:lpstr>Mortality at different ages</vt:lpstr>
      <vt:lpstr>Mortality at different ages</vt:lpstr>
      <vt:lpstr>Child health (immunization) </vt:lpstr>
      <vt:lpstr>Adult immunization </vt:lpstr>
      <vt:lpstr>Risk factors</vt:lpstr>
      <vt:lpstr>NCD Care Management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Non-communicable diseases (NCD) Dashboard: Sierra Leone- specific adult mortality trends</dc:title>
  <dc:creator>Tahir Bockarie</dc:creator>
  <cp:lastModifiedBy>BOCKARIE, TAHIR (PGR)</cp:lastModifiedBy>
  <cp:revision>20</cp:revision>
  <dcterms:modified xsi:type="dcterms:W3CDTF">2022-11-30T07:16:32Z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0x010100CE8CA9740005FF488CED1C17E25172F1</vt:lpwstr>
  </property>
</Properties>
</file>